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0267275" cy="42794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C05"/>
    <a:srgbClr val="EA4335"/>
    <a:srgbClr val="4285F4"/>
    <a:srgbClr val="34A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" d="100"/>
          <a:sy n="14" d="100"/>
        </p:scale>
        <p:origin x="2582" y="-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BFDA-4F03-453B-8E1A-D0437DBEA1F5}" type="datetimeFigureOut">
              <a:rPr lang="en-NZ" smtClean="0"/>
              <a:t>6/16/2021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9957-78A3-4F8E-BC91-F024D74246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7635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BFDA-4F03-453B-8E1A-D0437DBEA1F5}" type="datetimeFigureOut">
              <a:rPr lang="en-NZ" smtClean="0"/>
              <a:t>6/16/2021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9957-78A3-4F8E-BC91-F024D74246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2651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BFDA-4F03-453B-8E1A-D0437DBEA1F5}" type="datetimeFigureOut">
              <a:rPr lang="en-NZ" smtClean="0"/>
              <a:t>6/16/2021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9957-78A3-4F8E-BC91-F024D74246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029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BFDA-4F03-453B-8E1A-D0437DBEA1F5}" type="datetimeFigureOut">
              <a:rPr lang="en-NZ" smtClean="0"/>
              <a:t>6/16/2021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9957-78A3-4F8E-BC91-F024D74246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244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BFDA-4F03-453B-8E1A-D0437DBEA1F5}" type="datetimeFigureOut">
              <a:rPr lang="en-NZ" smtClean="0"/>
              <a:t>6/16/2021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9957-78A3-4F8E-BC91-F024D74246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2557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BFDA-4F03-453B-8E1A-D0437DBEA1F5}" type="datetimeFigureOut">
              <a:rPr lang="en-NZ" smtClean="0"/>
              <a:t>6/16/2021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9957-78A3-4F8E-BC91-F024D74246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692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BFDA-4F03-453B-8E1A-D0437DBEA1F5}" type="datetimeFigureOut">
              <a:rPr lang="en-NZ" smtClean="0"/>
              <a:t>6/16/2021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9957-78A3-4F8E-BC91-F024D74246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0078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BFDA-4F03-453B-8E1A-D0437DBEA1F5}" type="datetimeFigureOut">
              <a:rPr lang="en-NZ" smtClean="0"/>
              <a:t>6/16/2021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9957-78A3-4F8E-BC91-F024D74246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211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BFDA-4F03-453B-8E1A-D0437DBEA1F5}" type="datetimeFigureOut">
              <a:rPr lang="en-NZ" smtClean="0"/>
              <a:t>6/16/2021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9957-78A3-4F8E-BC91-F024D74246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613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BFDA-4F03-453B-8E1A-D0437DBEA1F5}" type="datetimeFigureOut">
              <a:rPr lang="en-NZ" smtClean="0"/>
              <a:t>6/16/2021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9957-78A3-4F8E-BC91-F024D74246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6745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BFDA-4F03-453B-8E1A-D0437DBEA1F5}" type="datetimeFigureOut">
              <a:rPr lang="en-NZ" smtClean="0"/>
              <a:t>6/16/2021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9957-78A3-4F8E-BC91-F024D74246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649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CBFDA-4F03-453B-8E1A-D0437DBEA1F5}" type="datetimeFigureOut">
              <a:rPr lang="en-NZ" smtClean="0"/>
              <a:t>6/16/2021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C9957-78A3-4F8E-BC91-F024D742465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5720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110" y="4429647"/>
            <a:ext cx="28856540" cy="49872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Motivation: how to measure the impact of academics?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EA43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Traditional: citations (impact on academics, </a:t>
            </a:r>
            <a:r>
              <a:rPr lang="en-US" dirty="0" err="1" smtClean="0">
                <a:solidFill>
                  <a:srgbClr val="EA43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f.e</a:t>
            </a:r>
            <a:r>
              <a:rPr lang="en-US" dirty="0">
                <a:solidFill>
                  <a:srgbClr val="EA43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solidFill>
                  <a:srgbClr val="EA43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Coupé, 2003)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Here: </a:t>
            </a:r>
            <a:r>
              <a:rPr lang="en-US" sz="9300" b="1" dirty="0">
                <a:solidFill>
                  <a:srgbClr val="4285F4"/>
                </a:solidFill>
              </a:rPr>
              <a:t>G</a:t>
            </a:r>
            <a:r>
              <a:rPr lang="en-US" sz="9300" b="1" dirty="0">
                <a:solidFill>
                  <a:srgbClr val="EA4335"/>
                </a:solidFill>
              </a:rPr>
              <a:t>o</a:t>
            </a:r>
            <a:r>
              <a:rPr lang="en-US" sz="9300" b="1" dirty="0">
                <a:solidFill>
                  <a:srgbClr val="FBBC05"/>
                </a:solidFill>
              </a:rPr>
              <a:t>o</a:t>
            </a:r>
            <a:r>
              <a:rPr lang="en-US" sz="9300" b="1" dirty="0">
                <a:solidFill>
                  <a:srgbClr val="4285F4"/>
                </a:solidFill>
              </a:rPr>
              <a:t>g</a:t>
            </a:r>
            <a:r>
              <a:rPr lang="en-US" sz="9300" b="1" dirty="0">
                <a:solidFill>
                  <a:srgbClr val="34A853"/>
                </a:solidFill>
              </a:rPr>
              <a:t>l</a:t>
            </a:r>
            <a:r>
              <a:rPr lang="en-US" sz="9300" b="1" dirty="0">
                <a:solidFill>
                  <a:srgbClr val="EA4335"/>
                </a:solidFill>
              </a:rPr>
              <a:t>e</a:t>
            </a:r>
            <a:r>
              <a:rPr lang="en-US" b="1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earch </a:t>
            </a:r>
            <a:r>
              <a:rPr lang="en-US" b="1" dirty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ntensity</a:t>
            </a:r>
            <a:r>
              <a:rPr lang="en-US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(impact on </a:t>
            </a:r>
            <a:r>
              <a:rPr lang="en-US" b="1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 population</a:t>
            </a:r>
            <a:r>
              <a:rPr lang="en-US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endParaRPr lang="en-NZ" dirty="0">
              <a:solidFill>
                <a:srgbClr val="FBBC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7110" y="735357"/>
            <a:ext cx="29573052" cy="3436593"/>
          </a:xfrm>
          <a:prstGeom prst="flowChartAlternateProcess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r>
              <a:rPr lang="en-US" sz="12500" b="1" dirty="0">
                <a:solidFill>
                  <a:srgbClr val="4285F4"/>
                </a:solidFill>
              </a:rPr>
              <a:t>WHO </a:t>
            </a:r>
            <a:r>
              <a:rPr lang="en-US" sz="12500" b="1" dirty="0">
                <a:solidFill>
                  <a:srgbClr val="EA4335"/>
                </a:solidFill>
              </a:rPr>
              <a:t>IS</a:t>
            </a:r>
            <a:r>
              <a:rPr lang="en-US" sz="12500" b="1" dirty="0">
                <a:solidFill>
                  <a:srgbClr val="4285F4"/>
                </a:solidFill>
              </a:rPr>
              <a:t> </a:t>
            </a:r>
            <a:r>
              <a:rPr lang="en-US" sz="12500" b="1" dirty="0">
                <a:solidFill>
                  <a:srgbClr val="FBBC05"/>
                </a:solidFill>
              </a:rPr>
              <a:t>THE</a:t>
            </a:r>
            <a:r>
              <a:rPr lang="en-US" sz="12500" b="1" dirty="0">
                <a:solidFill>
                  <a:srgbClr val="4285F4"/>
                </a:solidFill>
              </a:rPr>
              <a:t> MOST G</a:t>
            </a:r>
            <a:r>
              <a:rPr lang="en-US" sz="12500" b="1" dirty="0">
                <a:solidFill>
                  <a:srgbClr val="EA4335"/>
                </a:solidFill>
              </a:rPr>
              <a:t>O</a:t>
            </a:r>
            <a:r>
              <a:rPr lang="en-US" sz="12500" b="1" dirty="0">
                <a:solidFill>
                  <a:srgbClr val="FBBC05"/>
                </a:solidFill>
              </a:rPr>
              <a:t>O</a:t>
            </a:r>
            <a:r>
              <a:rPr lang="en-US" sz="12500" b="1" dirty="0">
                <a:solidFill>
                  <a:srgbClr val="4285F4"/>
                </a:solidFill>
              </a:rPr>
              <a:t>G</a:t>
            </a:r>
            <a:r>
              <a:rPr lang="en-US" sz="12500" b="1" dirty="0">
                <a:solidFill>
                  <a:srgbClr val="34A853"/>
                </a:solidFill>
              </a:rPr>
              <a:t>L</a:t>
            </a:r>
            <a:r>
              <a:rPr lang="en-US" sz="12500" b="1" dirty="0">
                <a:solidFill>
                  <a:srgbClr val="EA4335"/>
                </a:solidFill>
              </a:rPr>
              <a:t>E</a:t>
            </a:r>
            <a:r>
              <a:rPr lang="en-US" sz="12500" b="1" dirty="0">
                <a:solidFill>
                  <a:srgbClr val="4285F4"/>
                </a:solidFill>
              </a:rPr>
              <a:t>D</a:t>
            </a:r>
            <a:r>
              <a:rPr lang="en-US" sz="12500" b="1" dirty="0">
                <a:solidFill>
                  <a:srgbClr val="EA4335"/>
                </a:solidFill>
              </a:rPr>
              <a:t> </a:t>
            </a:r>
            <a:r>
              <a:rPr lang="en-US" sz="12500" b="1" dirty="0">
                <a:solidFill>
                  <a:srgbClr val="34A853"/>
                </a:solidFill>
              </a:rPr>
              <a:t>ECONOMIST</a:t>
            </a:r>
            <a:r>
              <a:rPr lang="en-US" sz="12500" b="1" dirty="0">
                <a:solidFill>
                  <a:srgbClr val="EA4335"/>
                </a:solidFill>
              </a:rPr>
              <a:t>?</a:t>
            </a:r>
            <a:endParaRPr lang="en-NZ" sz="12500" dirty="0">
              <a:solidFill>
                <a:srgbClr val="EA4335"/>
              </a:solidFill>
            </a:endParaRPr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 rotWithShape="1">
          <a:blip r:embed="rId2"/>
          <a:srcRect l="3929" t="2174" r="11847"/>
          <a:stretch/>
        </p:blipFill>
        <p:spPr>
          <a:xfrm>
            <a:off x="57552" y="9650647"/>
            <a:ext cx="30406007" cy="16428719"/>
          </a:xfrm>
          <a:prstGeom prst="rect">
            <a:avLst/>
          </a:prstGeom>
        </p:spPr>
      </p:pic>
      <p:sp>
        <p:nvSpPr>
          <p:cNvPr id="7" name="7-Point Star 6"/>
          <p:cNvSpPr/>
          <p:nvPr/>
        </p:nvSpPr>
        <p:spPr>
          <a:xfrm>
            <a:off x="2522943" y="22593053"/>
            <a:ext cx="4331650" cy="3977803"/>
          </a:xfrm>
          <a:prstGeom prst="star7">
            <a:avLst/>
          </a:prstGeom>
          <a:noFill/>
          <a:ln w="76200">
            <a:solidFill>
              <a:srgbClr val="FBBC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Oval 7"/>
          <p:cNvSpPr/>
          <p:nvPr/>
        </p:nvSpPr>
        <p:spPr>
          <a:xfrm>
            <a:off x="13225298" y="12099064"/>
            <a:ext cx="15578302" cy="921385"/>
          </a:xfrm>
          <a:prstGeom prst="ellipse">
            <a:avLst/>
          </a:prstGeom>
          <a:noFill/>
          <a:ln w="19050">
            <a:solidFill>
              <a:srgbClr val="EA43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25663747" y="11491335"/>
            <a:ext cx="1600200" cy="1431959"/>
          </a:xfrm>
          <a:prstGeom prst="line">
            <a:avLst/>
          </a:prstGeom>
          <a:ln w="9525" cap="flat" cmpd="sng" algn="ctr">
            <a:solidFill>
              <a:srgbClr val="EA433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5781041" y="10999845"/>
            <a:ext cx="2165712" cy="1786811"/>
          </a:xfrm>
          <a:prstGeom prst="line">
            <a:avLst/>
          </a:prstGeom>
          <a:ln w="9525" cap="flat" cmpd="sng" algn="ctr">
            <a:solidFill>
              <a:srgbClr val="EA433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552" y="26570856"/>
            <a:ext cx="30348456" cy="2035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600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to?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8600" dirty="0" smtClean="0">
                <a:solidFill>
                  <a:srgbClr val="34A8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list with </a:t>
            </a:r>
            <a:r>
              <a:rPr lang="en-US" sz="8600" dirty="0">
                <a:solidFill>
                  <a:srgbClr val="34A8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names of </a:t>
            </a:r>
            <a:r>
              <a:rPr lang="en-US" sz="8600" dirty="0" smtClean="0">
                <a:solidFill>
                  <a:srgbClr val="34A8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economists (</a:t>
            </a:r>
            <a:r>
              <a:rPr lang="en-US" sz="8600" dirty="0" err="1" smtClean="0">
                <a:solidFill>
                  <a:srgbClr val="34A8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RePEc</a:t>
            </a:r>
            <a:r>
              <a:rPr lang="en-US" sz="8600" dirty="0" smtClean="0">
                <a:solidFill>
                  <a:srgbClr val="34A8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Wikipedia, Nobel)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8600" dirty="0" smtClean="0">
                <a:solidFill>
                  <a:srgbClr val="EA43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 those whose searches are aggregated into </a:t>
            </a:r>
            <a:r>
              <a:rPr lang="en-US" sz="8600" dirty="0">
                <a:solidFill>
                  <a:srgbClr val="EA43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‘topics</a:t>
            </a:r>
            <a:r>
              <a:rPr lang="en-US" sz="8600" dirty="0" smtClean="0">
                <a:solidFill>
                  <a:srgbClr val="EA43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8600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the </a:t>
            </a:r>
            <a:r>
              <a:rPr lang="en-US" sz="8600" b="1" dirty="0">
                <a:solidFill>
                  <a:srgbClr val="4285F4"/>
                </a:solidFill>
              </a:rPr>
              <a:t>G</a:t>
            </a:r>
            <a:r>
              <a:rPr lang="en-US" sz="8600" b="1" dirty="0">
                <a:solidFill>
                  <a:srgbClr val="EA4335"/>
                </a:solidFill>
              </a:rPr>
              <a:t>o</a:t>
            </a:r>
            <a:r>
              <a:rPr lang="en-US" sz="8600" b="1" dirty="0">
                <a:solidFill>
                  <a:srgbClr val="FBBC05"/>
                </a:solidFill>
              </a:rPr>
              <a:t>o</a:t>
            </a:r>
            <a:r>
              <a:rPr lang="en-US" sz="8600" b="1" dirty="0">
                <a:solidFill>
                  <a:srgbClr val="4285F4"/>
                </a:solidFill>
              </a:rPr>
              <a:t>g</a:t>
            </a:r>
            <a:r>
              <a:rPr lang="en-US" sz="8600" b="1" dirty="0">
                <a:solidFill>
                  <a:srgbClr val="34A853"/>
                </a:solidFill>
              </a:rPr>
              <a:t>l</a:t>
            </a:r>
            <a:r>
              <a:rPr lang="en-US" sz="8600" b="1" dirty="0">
                <a:solidFill>
                  <a:srgbClr val="EA4335"/>
                </a:solidFill>
              </a:rPr>
              <a:t>e</a:t>
            </a:r>
            <a:r>
              <a:rPr lang="en-US" sz="8600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600" b="1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en-US" sz="8600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600" b="1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</a:t>
            </a:r>
            <a:r>
              <a:rPr lang="en-US" sz="8600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option</a:t>
            </a:r>
          </a:p>
          <a:p>
            <a:pPr marL="2514600" lvl="3" indent="-1143000">
              <a:buFont typeface="Arial" panose="020B0604020202020204" pitchFamily="34" charset="0"/>
              <a:buChar char="•"/>
            </a:pPr>
            <a:r>
              <a:rPr lang="en-US" sz="8600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</a:t>
            </a:r>
            <a:r>
              <a:rPr lang="en-US" sz="8600" dirty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keeping  </a:t>
            </a:r>
            <a:r>
              <a:rPr lang="en-US" sz="8600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same economist as benchmark</a:t>
            </a:r>
          </a:p>
          <a:p>
            <a:pPr marL="2514600" lvl="3" indent="-1143000">
              <a:buFont typeface="Arial" panose="020B0604020202020204" pitchFamily="34" charset="0"/>
              <a:buChar char="•"/>
            </a:pPr>
            <a:r>
              <a:rPr lang="en-US" sz="8600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average intensity relative to benchmark</a:t>
            </a:r>
          </a:p>
          <a:p>
            <a:pPr marL="2514600" lvl="3" indent="-1143000">
              <a:buFont typeface="Arial" panose="020B0604020202020204" pitchFamily="34" charset="0"/>
              <a:buChar char="•"/>
            </a:pPr>
            <a:r>
              <a:rPr lang="en-US" sz="8600" b="1" dirty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8600" b="1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epeat </a:t>
            </a:r>
            <a:r>
              <a:rPr lang="en-US" sz="8600" b="1" dirty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different </a:t>
            </a:r>
            <a:r>
              <a:rPr lang="en-US" sz="8600" b="1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</a:p>
          <a:p>
            <a:pPr marL="2514600" lvl="3" indent="-1143000">
              <a:buFont typeface="Arial" panose="020B0604020202020204" pitchFamily="34" charset="0"/>
              <a:buChar char="•"/>
            </a:pPr>
            <a:endParaRPr lang="en-US" sz="8600" dirty="0" smtClean="0">
              <a:solidFill>
                <a:srgbClr val="EA43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8600" dirty="0" smtClean="0">
                <a:solidFill>
                  <a:srgbClr val="EA43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Findings: 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8600" b="1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correlation</a:t>
            </a:r>
            <a:r>
              <a:rPr lang="en-US" sz="8600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citations and search intensity</a:t>
            </a:r>
          </a:p>
          <a:p>
            <a:pPr marL="1371600" indent="-1371600">
              <a:buFont typeface="+mj-lt"/>
              <a:buAutoNum type="arabicPeriod"/>
            </a:pPr>
            <a:r>
              <a:rPr lang="en-US" sz="8600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illustrates </a:t>
            </a:r>
            <a:r>
              <a:rPr lang="en-US" sz="8600" b="1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 ways</a:t>
            </a:r>
            <a:r>
              <a:rPr lang="en-US" sz="8600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economists become </a:t>
            </a:r>
            <a:r>
              <a:rPr lang="en-US" sz="8600" b="1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famous</a:t>
            </a:r>
            <a:r>
              <a:rPr lang="en-US" sz="8600" dirty="0" smtClean="0">
                <a:solidFill>
                  <a:srgbClr val="FBBC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8600" b="1" dirty="0" smtClean="0">
                <a:solidFill>
                  <a:srgbClr val="4285F4"/>
                </a:solidFill>
              </a:rPr>
              <a:t>G</a:t>
            </a:r>
            <a:r>
              <a:rPr lang="en-US" sz="8600" b="1" dirty="0" smtClean="0">
                <a:solidFill>
                  <a:srgbClr val="EA4335"/>
                </a:solidFill>
              </a:rPr>
              <a:t>o</a:t>
            </a:r>
            <a:r>
              <a:rPr lang="en-US" sz="8600" b="1" dirty="0" smtClean="0">
                <a:solidFill>
                  <a:srgbClr val="FBBC05"/>
                </a:solidFill>
              </a:rPr>
              <a:t>o</a:t>
            </a:r>
            <a:r>
              <a:rPr lang="en-US" sz="8600" b="1" dirty="0" smtClean="0">
                <a:solidFill>
                  <a:srgbClr val="4285F4"/>
                </a:solidFill>
              </a:rPr>
              <a:t>g</a:t>
            </a:r>
            <a:r>
              <a:rPr lang="en-US" sz="8600" b="1" dirty="0" smtClean="0">
                <a:solidFill>
                  <a:srgbClr val="34A853"/>
                </a:solidFill>
              </a:rPr>
              <a:t>l</a:t>
            </a:r>
            <a:r>
              <a:rPr lang="en-US" sz="8600" b="1" dirty="0" smtClean="0">
                <a:solidFill>
                  <a:srgbClr val="EA4335"/>
                </a:solidFill>
              </a:rPr>
              <a:t>e</a:t>
            </a:r>
            <a:r>
              <a:rPr lang="en-US" sz="8600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600" b="1" dirty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“Tom Coupe </a:t>
            </a:r>
            <a:r>
              <a:rPr lang="en-US" sz="8600" b="1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sought</a:t>
            </a:r>
            <a:r>
              <a:rPr lang="en-US" sz="8600" b="1" dirty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8600" dirty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600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full ranking </a:t>
            </a:r>
            <a:r>
              <a:rPr lang="en-US" sz="8600" dirty="0" smtClean="0">
                <a:solidFill>
                  <a:srgbClr val="4285F4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NZ" sz="8600" dirty="0">
              <a:solidFill>
                <a:srgbClr val="4285F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NZ" sz="9600" dirty="0">
              <a:solidFill>
                <a:srgbClr val="FBBC05"/>
              </a:solidFill>
            </a:endParaRPr>
          </a:p>
          <a:p>
            <a:endParaRPr lang="en-NZ" sz="9600" dirty="0">
              <a:solidFill>
                <a:srgbClr val="EA4335"/>
              </a:solidFill>
            </a:endParaRPr>
          </a:p>
          <a:p>
            <a:endParaRPr lang="en-NZ" sz="9270" dirty="0">
              <a:solidFill>
                <a:srgbClr val="4285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18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119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WHO IS THE MOST GOOGLED ECONOMIST?</vt:lpstr>
    </vt:vector>
  </TitlesOfParts>
  <Company>University of Canterbury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Coupe</dc:creator>
  <cp:lastModifiedBy>Tom Coupe</cp:lastModifiedBy>
  <cp:revision>22</cp:revision>
  <dcterms:created xsi:type="dcterms:W3CDTF">2021-05-31T04:50:51Z</dcterms:created>
  <dcterms:modified xsi:type="dcterms:W3CDTF">2021-06-15T22:54:46Z</dcterms:modified>
</cp:coreProperties>
</file>